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0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F53B6-8516-4741-8E33-5293E91E7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C40509-969A-4FEB-8F3A-3BF47693BD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6BCCA-4F13-4D4D-B621-AD153C74D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A3A04-B783-4628-A3E2-B7C5109AE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BD748-05B9-487D-8E00-9D6EA6A6A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73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865C9-7D48-4BB1-9CF9-87BACE1AE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0AA28-5DAF-4082-A738-57D80BEEF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09F2D-A4F1-4351-8CFC-874EE65A4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BEA72-672E-46E7-ACC5-F295FFE2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75544-387C-41CC-AFAC-61C884640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92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1D29CB-2AC4-41EC-9938-31C8EF3080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58B26-9C4B-4390-BC9A-F761EAC784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A2B5-4F07-4359-8E54-D48990697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ED91C-169D-46A0-A2DA-3FAF519C5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76A62-6A10-4D89-AEE4-0BD08B3BB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840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FCA15-56C7-4C28-A69D-BACBF153B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1BDBB-DABD-4C8F-B849-E61D72F55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96A3A-5C1E-4E92-8B43-1CCF477ED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5DEFF-FC4C-426D-9709-7B1C96F67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CCD25-0149-4AA2-A7CB-2FA7BCEFC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103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D8A0-9594-47E0-80C6-2824777D4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1B2DC-CB63-457B-8104-38EDAA7FC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45AE1-7845-4E11-BA4B-17BC81734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60B18-267A-4C31-B37A-F47B9426E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25BF8-B850-4257-9033-0517235BD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20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5B816-9DF9-45F2-AE4C-7F0C32F3D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F3473-ED88-41B9-96D3-E43042A184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30678E-BC01-45F0-8D7A-9097BB68DA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D9B394-CAF2-487D-8DBF-0C53E7F68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D6E18-44F8-4A5E-B16C-0AE66B722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9280B-6813-4B98-8AD0-7A6015A7B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7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F193-7D7B-44F5-A245-AAD49DA66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D88591-3EC4-48BE-BC9E-66A166D91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4F40C2-DEA5-4746-81CD-E1D0A65A9F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26732-F8E1-444A-900E-DBABFE0FFF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455E33-131D-4704-9F45-CEB779F4CC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4632F-EB54-44D9-9673-6EAA70210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BC11F6-F207-488B-A1E0-7AF2186F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6022F-CDB9-4AE5-B3E9-B8C56E1D3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005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338B-7018-4E49-8977-6226FB855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475A01-3DDA-454B-8F84-B0CBD8FB6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AE7F96-D9A9-45B2-BCD5-AB0BD369C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56D3B9-2C34-45EB-A962-030E6F2B1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41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1FEE5E-C747-4C82-8EC2-45DEF23D9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48273A-DAED-4598-8CEE-310AF5B7D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C3B217-29DA-4027-A939-131EC733B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67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3F0E6-0C8A-457B-9488-881C5AC3F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CB77B-BC5C-4AD6-9406-C4F38672E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7E552-3799-4128-9A44-7A5FB6CF96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88D95-740A-4DF8-8384-85D142043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9FDF49-ACF0-4B22-BE38-2AA48F68F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4109FC-B89D-4CAE-A32E-F3BB019F7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8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4539E-FC75-4B8F-95F2-6EF14DA96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890C93-1C64-474B-B53F-F9ABC5FCA6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73A6C-44BB-45C1-97D2-C3458591A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32D67-413F-4354-8E1A-E186869DA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4648B-AECE-4D98-A62F-6D1DCF9C2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07582-6CBD-4D63-A698-4176A65C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39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EF9922-89DC-41DD-9719-C3E51F71E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2257F-C232-410E-8898-3782541B4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07D7B-8ACE-4261-B170-01752806A7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09ACA-69E5-4A93-98F6-EA2C5C3E0420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A6729-2559-477E-A9CD-FACF3548CD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FE173-B94C-4B55-9818-79684E2C8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1C593-BDDD-424F-9D0C-459F26F1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43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38D5A8-703E-44B9-929A-2F61E9725F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13" t="9091" r="27830"/>
          <a:stretch/>
        </p:blipFill>
        <p:spPr>
          <a:xfrm>
            <a:off x="3430160" y="1317589"/>
            <a:ext cx="7815597" cy="439627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1811DD-52CE-4434-AA35-759E0D3325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1206" y="190713"/>
            <a:ext cx="8682153" cy="1126876"/>
          </a:xfrm>
        </p:spPr>
        <p:txBody>
          <a:bodyPr>
            <a:noAutofit/>
          </a:bodyPr>
          <a:lstStyle/>
          <a:p>
            <a:pPr algn="l"/>
            <a:r>
              <a:rPr lang="en-US" sz="7200" b="1" dirty="0">
                <a:solidFill>
                  <a:srgbClr val="C00000"/>
                </a:solidFill>
              </a:rPr>
              <a:t>Big Mountain Resort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FA673B-5B91-43D7-8802-F126A6A83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09230"/>
            <a:ext cx="9078562" cy="1191904"/>
          </a:xfrm>
        </p:spPr>
        <p:txBody>
          <a:bodyPr anchor="ctr">
            <a:normAutofit lnSpcReduction="10000"/>
          </a:bodyPr>
          <a:lstStyle/>
          <a:p>
            <a:pPr algn="l"/>
            <a:r>
              <a:rPr lang="en-US" sz="4400" dirty="0"/>
              <a:t>Ensieh Bahrami</a:t>
            </a:r>
          </a:p>
          <a:p>
            <a:pPr algn="l"/>
            <a:r>
              <a:rPr lang="en-US" sz="2800" dirty="0">
                <a:solidFill>
                  <a:srgbClr val="C00000"/>
                </a:solidFill>
              </a:rPr>
              <a:t>Capstone Project 1</a:t>
            </a:r>
          </a:p>
        </p:txBody>
      </p:sp>
    </p:spTree>
    <p:extLst>
      <p:ext uri="{BB962C8B-B14F-4D97-AF65-F5344CB8AC3E}">
        <p14:creationId xmlns:p14="http://schemas.microsoft.com/office/powerpoint/2010/main" val="4106621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0FF9-0AED-466A-88F5-D788861BA7B3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Problem 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E5551-07B6-414D-B6D2-DE3C24460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Status Qua:</a:t>
            </a:r>
          </a:p>
          <a:p>
            <a:r>
              <a:rPr lang="en-US" sz="2600" dirty="0"/>
              <a:t>Installation of an additional chair lift increases operating costs by $1.54M</a:t>
            </a:r>
          </a:p>
          <a:p>
            <a:r>
              <a:rPr lang="en-US" sz="2600" dirty="0"/>
              <a:t>Return should support the future investment plans as before</a:t>
            </a:r>
          </a:p>
          <a:p>
            <a:r>
              <a:rPr lang="en-US" sz="2600" dirty="0"/>
              <a:t>The better value needs to be set as ticket price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Problem:</a:t>
            </a:r>
          </a:p>
          <a:p>
            <a:pPr marL="0" indent="0">
              <a:buNone/>
            </a:pPr>
            <a:r>
              <a:rPr lang="en-US" sz="2600" dirty="0"/>
              <a:t>Which facilities matter most to visitors? particularly which facilities do visitors most likely pay more for? </a:t>
            </a:r>
          </a:p>
        </p:txBody>
      </p:sp>
    </p:spTree>
    <p:extLst>
      <p:ext uri="{BB962C8B-B14F-4D97-AF65-F5344CB8AC3E}">
        <p14:creationId xmlns:p14="http://schemas.microsoft.com/office/powerpoint/2010/main" val="737271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8F37F-7615-4426-8F9F-D2346E8BA248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Key </a:t>
            </a:r>
            <a:r>
              <a:rPr lang="en-US" dirty="0">
                <a:solidFill>
                  <a:srgbClr val="C00000"/>
                </a:solidFill>
              </a:rPr>
              <a:t>F</a:t>
            </a: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5BBE9-D16C-4ADF-B37B-3FA8EDDED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88990"/>
          </a:xfrm>
        </p:spPr>
        <p:txBody>
          <a:bodyPr>
            <a:normAutofit fontScale="55000" lnSpcReduction="20000"/>
          </a:bodyPr>
          <a:lstStyle/>
          <a:p>
            <a:r>
              <a:rPr lang="en-US" sz="3600" dirty="0"/>
              <a:t>About Montana: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Has fewer but larger resorts, one of top five states with large skiable area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Stands in 12th place in distribution of resorts by states</a:t>
            </a:r>
          </a:p>
          <a:p>
            <a:r>
              <a:rPr lang="en-US" sz="3600" dirty="0"/>
              <a:t>About Big Mountain: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 Sits amongst all resorts for higher price 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 With the highest price in Montana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 Quite a few resorts with a greater vertical drop 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 Very large snow making area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 Among the resorts with the highest number of total chairs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 With 3 fast quads but most resorts have no fast quads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 High number of runs but some resorts with more, but not many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 Has one of the longest runs (over half the length of the longest), the longer ones are rare.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600" dirty="0"/>
              <a:t>Have no trams such as the vast majority of resorts</a:t>
            </a:r>
          </a:p>
        </p:txBody>
      </p:sp>
    </p:spTree>
    <p:extLst>
      <p:ext uri="{BB962C8B-B14F-4D97-AF65-F5344CB8AC3E}">
        <p14:creationId xmlns:p14="http://schemas.microsoft.com/office/powerpoint/2010/main" val="3670005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F6D04-925B-4C7A-B13A-B7C71EF7A536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Best Simple Linear Regression</a:t>
            </a:r>
            <a:r>
              <a:rPr lang="fa-IR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Model</a:t>
            </a:r>
            <a:endParaRPr lang="en-US" dirty="0">
              <a:solidFill>
                <a:srgbClr val="C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8A8AA-3D48-431C-BF79-99B8ED89A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700" dirty="0"/>
              <a:t>70-30 train-test split</a:t>
            </a:r>
          </a:p>
          <a:p>
            <a:r>
              <a:rPr lang="en-US" sz="2700" dirty="0"/>
              <a:t>Make a pipeline to</a:t>
            </a:r>
            <a:endParaRPr lang="fa-IR" sz="27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500" dirty="0"/>
              <a:t> Impute train and test set with median since many features were skewed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500" dirty="0"/>
              <a:t> </a:t>
            </a:r>
            <a:r>
              <a:rPr lang="en-US" sz="2500" dirty="0" err="1"/>
              <a:t>StandardScaler</a:t>
            </a:r>
            <a:r>
              <a:rPr lang="en-US" sz="2500" dirty="0"/>
              <a:t> each feature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500" dirty="0"/>
              <a:t>Train simple linear regression model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500" dirty="0"/>
              <a:t> Select a subset of features to remove overfitting problem in OLS model</a:t>
            </a:r>
          </a:p>
          <a:p>
            <a:pPr marL="457200" lvl="1" indent="0">
              <a:buNone/>
            </a:pPr>
            <a:endParaRPr lang="en-US" sz="2500" dirty="0"/>
          </a:p>
          <a:p>
            <a:r>
              <a:rPr lang="en-US" sz="2900" dirty="0"/>
              <a:t>Fit and cross validate the pipeline on train data with 5 folds to estimate model performance</a:t>
            </a:r>
          </a:p>
          <a:p>
            <a:pPr marL="0" indent="0">
              <a:buNone/>
            </a:pPr>
            <a:endParaRPr lang="en-US" sz="2700" dirty="0"/>
          </a:p>
          <a:p>
            <a:r>
              <a:rPr lang="en-US" sz="2700" dirty="0"/>
              <a:t>Hyperparameter search using </a:t>
            </a:r>
            <a:r>
              <a:rPr lang="en-US" sz="2700" dirty="0" err="1"/>
              <a:t>GridSearchCV</a:t>
            </a:r>
            <a:endParaRPr lang="en-US" sz="27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700" dirty="0"/>
              <a:t> </a:t>
            </a:r>
            <a:r>
              <a:rPr lang="en-US" sz="2500" dirty="0"/>
              <a:t>Cross validate the pipeline for multiple values of k to pick the number of features that gives the best performance</a:t>
            </a:r>
          </a:p>
          <a:p>
            <a:pPr marL="457200" lvl="1" indent="0">
              <a:buNone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605385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415E7-DB08-42CE-A47A-847C4A286013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Best </a:t>
            </a: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OLS</a:t>
            </a:r>
            <a:r>
              <a:rPr lang="fa-IR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Model </a:t>
            </a: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2D4A19-0302-4231-A3A2-788D24F068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103" y="1806942"/>
            <a:ext cx="6173339" cy="3297482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4B4EE4B-6FFE-4800-9813-7519B1FBFB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58515"/>
              </p:ext>
            </p:extLst>
          </p:nvPr>
        </p:nvGraphicFramePr>
        <p:xfrm>
          <a:off x="7801971" y="1784195"/>
          <a:ext cx="3598460" cy="329184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052570">
                  <a:extLst>
                    <a:ext uri="{9D8B030D-6E8A-4147-A177-3AD203B41FA5}">
                      <a16:colId xmlns:a16="http://schemas.microsoft.com/office/drawing/2014/main" val="3189679598"/>
                    </a:ext>
                  </a:extLst>
                </a:gridCol>
                <a:gridCol w="1545890">
                  <a:extLst>
                    <a:ext uri="{9D8B030D-6E8A-4147-A177-3AD203B41FA5}">
                      <a16:colId xmlns:a16="http://schemas.microsoft.com/office/drawing/2014/main" val="704147923"/>
                    </a:ext>
                  </a:extLst>
                </a:gridCol>
              </a:tblGrid>
              <a:tr h="33048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8 Selected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Coefficient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832862"/>
                  </a:ext>
                </a:extLst>
              </a:tr>
              <a:tr h="330480">
                <a:tc>
                  <a:txBody>
                    <a:bodyPr/>
                    <a:lstStyle/>
                    <a:p>
                      <a:r>
                        <a:rPr lang="en-US" dirty="0" err="1"/>
                        <a:t>vertical_drop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10.767857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303740"/>
                  </a:ext>
                </a:extLst>
              </a:tr>
              <a:tr h="330480">
                <a:tc>
                  <a:txBody>
                    <a:bodyPr/>
                    <a:lstStyle/>
                    <a:p>
                      <a:r>
                        <a:rPr lang="en-US" dirty="0"/>
                        <a:t>Snow </a:t>
                      </a:r>
                      <a:r>
                        <a:rPr lang="en-US" dirty="0" err="1"/>
                        <a:t>Making_ac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6.290074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0738004"/>
                  </a:ext>
                </a:extLst>
              </a:tr>
              <a:tr h="330480">
                <a:tc>
                  <a:txBody>
                    <a:bodyPr/>
                    <a:lstStyle/>
                    <a:p>
                      <a:r>
                        <a:rPr lang="en-US" dirty="0" err="1"/>
                        <a:t>total_chairs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5.794156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033723"/>
                  </a:ext>
                </a:extLst>
              </a:tr>
              <a:tr h="330480">
                <a:tc>
                  <a:txBody>
                    <a:bodyPr/>
                    <a:lstStyle/>
                    <a:p>
                      <a:r>
                        <a:rPr lang="en-US" dirty="0" err="1"/>
                        <a:t>fastQuads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5.745626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210616"/>
                  </a:ext>
                </a:extLst>
              </a:tr>
              <a:tr h="330480">
                <a:tc>
                  <a:txBody>
                    <a:bodyPr/>
                    <a:lstStyle/>
                    <a:p>
                      <a:r>
                        <a:rPr lang="en-US" dirty="0"/>
                        <a:t>Runs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5.370555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037174"/>
                  </a:ext>
                </a:extLst>
              </a:tr>
              <a:tr h="330480">
                <a:tc>
                  <a:txBody>
                    <a:bodyPr/>
                    <a:lstStyle/>
                    <a:p>
                      <a:r>
                        <a:rPr lang="en-US" dirty="0" err="1"/>
                        <a:t>LongestRun_mi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0.181814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545631"/>
                  </a:ext>
                </a:extLst>
              </a:tr>
              <a:tr h="330480">
                <a:tc>
                  <a:txBody>
                    <a:bodyPr/>
                    <a:lstStyle/>
                    <a:p>
                      <a:r>
                        <a:rPr lang="en-US" dirty="0"/>
                        <a:t>trams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-4.142024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459145"/>
                  </a:ext>
                </a:extLst>
              </a:tr>
              <a:tr h="330480">
                <a:tc>
                  <a:txBody>
                    <a:bodyPr/>
                    <a:lstStyle/>
                    <a:p>
                      <a:r>
                        <a:rPr lang="en-US" dirty="0" err="1"/>
                        <a:t>SkiableTerrain_ac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-5.249780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979528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D6BB3271-32F3-4014-BDC8-835AEFD1DF2D}"/>
              </a:ext>
            </a:extLst>
          </p:cNvPr>
          <p:cNvSpPr/>
          <p:nvPr/>
        </p:nvSpPr>
        <p:spPr>
          <a:xfrm>
            <a:off x="838200" y="5220678"/>
            <a:ext cx="1041324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Vertical_drop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000000"/>
                </a:solidFill>
              </a:rPr>
              <a:t>snow making equipment as the biggest strong positive features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Skiable terrain area negatively associated with ticket price!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0000"/>
                </a:solidFill>
              </a:rPr>
              <a:t>larger resorts host more visitors at any one time, less charge per ticket</a:t>
            </a:r>
          </a:p>
        </p:txBody>
      </p:sp>
    </p:spTree>
    <p:extLst>
      <p:ext uri="{BB962C8B-B14F-4D97-AF65-F5344CB8AC3E}">
        <p14:creationId xmlns:p14="http://schemas.microsoft.com/office/powerpoint/2010/main" val="221527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E208E-81F3-41C6-A8E9-64986AC2A603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Best Random Forest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F0B70-7A0E-44D0-AB6F-173C07EB4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700" dirty="0"/>
              <a:t>70-30 train-test split</a:t>
            </a:r>
          </a:p>
          <a:p>
            <a:pPr algn="just"/>
            <a:r>
              <a:rPr lang="en-US" sz="2700" dirty="0"/>
              <a:t>Make a pipeline to</a:t>
            </a:r>
            <a:endParaRPr lang="fa-IR" sz="2700" dirty="0"/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500" dirty="0"/>
              <a:t> </a:t>
            </a:r>
            <a:r>
              <a:rPr lang="en-US" sz="2300" dirty="0"/>
              <a:t>Impute train and test set with median since many features were skewed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300" dirty="0"/>
              <a:t> </a:t>
            </a:r>
            <a:r>
              <a:rPr lang="en-US" sz="2300" dirty="0" err="1"/>
              <a:t>StandardScaler</a:t>
            </a:r>
            <a:r>
              <a:rPr lang="en-US" sz="2300" dirty="0"/>
              <a:t> each feature</a:t>
            </a:r>
            <a:endParaRPr lang="fa-IR" sz="2300" dirty="0"/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300" dirty="0"/>
              <a:t> Train Random Forest Regressor</a:t>
            </a:r>
          </a:p>
          <a:p>
            <a:pPr marL="457200" lvl="1" indent="0" algn="just">
              <a:buNone/>
            </a:pPr>
            <a:endParaRPr lang="en-US" sz="2500" dirty="0"/>
          </a:p>
          <a:p>
            <a:pPr algn="just"/>
            <a:r>
              <a:rPr lang="en-US" sz="2700" dirty="0"/>
              <a:t>Hyperparameter search by using </a:t>
            </a:r>
            <a:r>
              <a:rPr lang="en-US" sz="2700" dirty="0" err="1"/>
              <a:t>GridSearchCV</a:t>
            </a:r>
            <a:endParaRPr lang="en-US" sz="2700" dirty="0"/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300" dirty="0"/>
              <a:t> Try RF regressor with and without feature scaling and try both the mean and median to impute missing values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300" dirty="0"/>
              <a:t> Cross validate RF pipeline (fitting as part of CV process) with 5 folds to find model with the best performance</a:t>
            </a:r>
          </a:p>
          <a:p>
            <a:endParaRPr lang="en-US" dirty="0"/>
          </a:p>
          <a:p>
            <a:endParaRPr lang="en-US" sz="2800" dirty="0"/>
          </a:p>
          <a:p>
            <a:endParaRPr lang="en-US" sz="2900" dirty="0"/>
          </a:p>
          <a:p>
            <a:endParaRPr lang="en-US" sz="29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13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23113-6DE9-479D-B4A6-D2CCA88127D7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Best RF Model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F54B41-77DA-40A1-B956-93D6BE1FE6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444" y="1743736"/>
            <a:ext cx="5835556" cy="45647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68D0D1-7065-4FAC-8209-B98120EFD39C}"/>
              </a:ext>
            </a:extLst>
          </p:cNvPr>
          <p:cNvSpPr/>
          <p:nvPr/>
        </p:nvSpPr>
        <p:spPr>
          <a:xfrm>
            <a:off x="6096000" y="2435222"/>
            <a:ext cx="566837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Characteristics of the Best RF Regressor: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Imputation only with median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 scaling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4 features recognized with the highest importance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Runs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 err="1"/>
              <a:t>fastQuads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Snow </a:t>
            </a:r>
            <a:r>
              <a:rPr lang="en-US" dirty="0" err="1"/>
              <a:t>Making_ac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 err="1"/>
              <a:t>vertical_drop</a:t>
            </a:r>
            <a:endParaRPr lang="fa-IR" sz="2000" dirty="0"/>
          </a:p>
        </p:txBody>
      </p:sp>
    </p:spTree>
    <p:extLst>
      <p:ext uri="{BB962C8B-B14F-4D97-AF65-F5344CB8AC3E}">
        <p14:creationId xmlns:p14="http://schemas.microsoft.com/office/powerpoint/2010/main" val="905577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587E-6A76-4356-98FB-4E063F006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534"/>
            <a:ext cx="10515600" cy="1325563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Summary and Conclusion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36861-184A-494D-A4DA-2E3A4D767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lvl="0" indent="0">
              <a:lnSpc>
                <a:spcPct val="110000"/>
              </a:lnSpc>
              <a:buNone/>
            </a:pPr>
            <a:endParaRPr lang="en-US" sz="2500" b="1" dirty="0"/>
          </a:p>
          <a:p>
            <a:pPr lvl="0">
              <a:lnSpc>
                <a:spcPct val="110000"/>
              </a:lnSpc>
            </a:pPr>
            <a:endParaRPr lang="en-US" sz="2500" b="1" dirty="0"/>
          </a:p>
          <a:p>
            <a:pPr marL="0" lvl="0" indent="0">
              <a:lnSpc>
                <a:spcPct val="110000"/>
              </a:lnSpc>
              <a:buNone/>
            </a:pPr>
            <a:endParaRPr lang="en-US" sz="2500" b="1" dirty="0"/>
          </a:p>
          <a:p>
            <a:pPr marL="0" lvl="0" indent="0">
              <a:lnSpc>
                <a:spcPct val="110000"/>
              </a:lnSpc>
              <a:buNone/>
            </a:pPr>
            <a:endParaRPr lang="en-US" sz="2500" b="1" dirty="0"/>
          </a:p>
          <a:p>
            <a:pPr lvl="0">
              <a:lnSpc>
                <a:spcPct val="220000"/>
              </a:lnSpc>
            </a:pPr>
            <a:r>
              <a:rPr lang="en-US" sz="3000" dirty="0"/>
              <a:t>Best RF Regressor with better performance selected as a final model</a:t>
            </a:r>
          </a:p>
          <a:p>
            <a:pPr lvl="0">
              <a:lnSpc>
                <a:spcPct val="220000"/>
              </a:lnSpc>
            </a:pPr>
            <a:r>
              <a:rPr lang="en-US" sz="3000" dirty="0"/>
              <a:t>Focus on </a:t>
            </a:r>
            <a:r>
              <a:rPr lang="en-US" sz="3000" b="1" dirty="0"/>
              <a:t>Runs and </a:t>
            </a:r>
            <a:r>
              <a:rPr lang="en-US" sz="3000" b="1" dirty="0" err="1"/>
              <a:t>vertical_drop</a:t>
            </a:r>
            <a:r>
              <a:rPr lang="en-US" sz="3000" dirty="0"/>
              <a:t> as the most important features in setting ticket price 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3000" dirty="0"/>
              <a:t> Significant drop in ticket price if having more than 6 Runs closed </a:t>
            </a:r>
          </a:p>
          <a:p>
            <a:pPr marL="457200" lvl="1" indent="0">
              <a:lnSpc>
                <a:spcPct val="110000"/>
              </a:lnSpc>
              <a:buNone/>
            </a:pPr>
            <a:endParaRPr lang="en-US" sz="3000" dirty="0"/>
          </a:p>
          <a:p>
            <a:pPr lvl="0">
              <a:lnSpc>
                <a:spcPct val="100000"/>
              </a:lnSpc>
            </a:pPr>
            <a:r>
              <a:rPr lang="en-US" sz="3000" dirty="0"/>
              <a:t>Pay particular attention to facilities like </a:t>
            </a:r>
            <a:r>
              <a:rPr lang="en-US" sz="3000" b="1" dirty="0"/>
              <a:t>Snow </a:t>
            </a:r>
            <a:r>
              <a:rPr lang="en-US" sz="3000" b="1" dirty="0" err="1"/>
              <a:t>Making_ac</a:t>
            </a:r>
            <a:r>
              <a:rPr lang="en-US" sz="3000" b="1" dirty="0"/>
              <a:t>, </a:t>
            </a:r>
            <a:r>
              <a:rPr lang="en-US" sz="3000" b="1" dirty="0" err="1"/>
              <a:t>fastQuades</a:t>
            </a:r>
            <a:r>
              <a:rPr lang="en-US" sz="3000" b="1" dirty="0"/>
              <a:t>, </a:t>
            </a:r>
            <a:r>
              <a:rPr lang="en-US" sz="3000" b="1" dirty="0" err="1"/>
              <a:t>total_chairs</a:t>
            </a:r>
            <a:r>
              <a:rPr lang="en-US" sz="3000" b="1" dirty="0"/>
              <a:t>, </a:t>
            </a:r>
            <a:r>
              <a:rPr lang="en-US" sz="3000" b="1" dirty="0" err="1"/>
              <a:t>LongestRun_mi</a:t>
            </a:r>
            <a:r>
              <a:rPr lang="en-US" sz="3000" b="1" dirty="0"/>
              <a:t>, trams and </a:t>
            </a:r>
            <a:r>
              <a:rPr lang="en-US" sz="3000" b="1" dirty="0" err="1"/>
              <a:t>SkiableTerrain_ac</a:t>
            </a:r>
            <a:r>
              <a:rPr lang="en-US" sz="3000" b="1" dirty="0"/>
              <a:t>  </a:t>
            </a:r>
            <a:r>
              <a:rPr lang="en-US" sz="3000" dirty="0"/>
              <a:t>as important features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3000" dirty="0"/>
              <a:t> Ticket price </a:t>
            </a:r>
            <a:r>
              <a:rPr lang="en-US" sz="3000" dirty="0" err="1"/>
              <a:t>sensivisity</a:t>
            </a:r>
            <a:r>
              <a:rPr lang="en-US" sz="3000" dirty="0"/>
              <a:t> to their changes but not small changes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45AEA4F-29E9-4E2A-9823-6CA6637038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821464"/>
              </p:ext>
            </p:extLst>
          </p:nvPr>
        </p:nvGraphicFramePr>
        <p:xfrm>
          <a:off x="838200" y="1929211"/>
          <a:ext cx="9838897" cy="143668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851245">
                  <a:extLst>
                    <a:ext uri="{9D8B030D-6E8A-4147-A177-3AD203B41FA5}">
                      <a16:colId xmlns:a16="http://schemas.microsoft.com/office/drawing/2014/main" val="2168335823"/>
                    </a:ext>
                  </a:extLst>
                </a:gridCol>
                <a:gridCol w="1856095">
                  <a:extLst>
                    <a:ext uri="{9D8B030D-6E8A-4147-A177-3AD203B41FA5}">
                      <a16:colId xmlns:a16="http://schemas.microsoft.com/office/drawing/2014/main" val="2470194672"/>
                    </a:ext>
                  </a:extLst>
                </a:gridCol>
                <a:gridCol w="1853158">
                  <a:extLst>
                    <a:ext uri="{9D8B030D-6E8A-4147-A177-3AD203B41FA5}">
                      <a16:colId xmlns:a16="http://schemas.microsoft.com/office/drawing/2014/main" val="2294909015"/>
                    </a:ext>
                  </a:extLst>
                </a:gridCol>
                <a:gridCol w="3278399">
                  <a:extLst>
                    <a:ext uri="{9D8B030D-6E8A-4147-A177-3AD203B41FA5}">
                      <a16:colId xmlns:a16="http://schemas.microsoft.com/office/drawing/2014/main" val="538031353"/>
                    </a:ext>
                  </a:extLst>
                </a:gridCol>
              </a:tblGrid>
              <a:tr h="6655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CV of Models on Train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Mean of MAE</a:t>
                      </a:r>
                      <a:endParaRPr lang="en-US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Std of MAE</a:t>
                      </a:r>
                      <a:endParaRPr lang="en-US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Prediction of Models on Test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157071"/>
                  </a:ext>
                </a:extLst>
              </a:tr>
              <a:tr h="385582">
                <a:tc>
                  <a:txBody>
                    <a:bodyPr/>
                    <a:lstStyle/>
                    <a:p>
                      <a:r>
                        <a:rPr lang="en-US" sz="1800" b="1" dirty="0"/>
                        <a:t>Best RF Regressor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$9.80 </a:t>
                      </a:r>
                      <a:endParaRPr lang="en-US" b="1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$1.47</a:t>
                      </a:r>
                      <a:endParaRPr lang="fa-IR" sz="1800" b="1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7030A0"/>
                          </a:solidFill>
                        </a:rPr>
                        <a:t>$9.42</a:t>
                      </a:r>
                      <a:endParaRPr lang="fa-IR" sz="180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2049095"/>
                  </a:ext>
                </a:extLst>
              </a:tr>
              <a:tr h="385582">
                <a:tc>
                  <a:txBody>
                    <a:bodyPr/>
                    <a:lstStyle/>
                    <a:p>
                      <a:r>
                        <a:rPr lang="en-US" b="1" dirty="0"/>
                        <a:t>Best OLS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$10.50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$1.62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7030A0"/>
                          </a:solidFill>
                        </a:rPr>
                        <a:t>$11.79 </a:t>
                      </a:r>
                      <a:endParaRPr lang="en-US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08035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4181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E1248-969A-4B8B-B052-4CAC466ACA7A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Data Quantity Assessment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6F1AEF-E130-4E58-80AA-D63B017A73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836" y="1824232"/>
            <a:ext cx="6585045" cy="34550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E8CB2B6-452A-484B-8714-E0FF1BBCADF1}"/>
              </a:ext>
            </a:extLst>
          </p:cNvPr>
          <p:cNvSpPr/>
          <p:nvPr/>
        </p:nvSpPr>
        <p:spPr>
          <a:xfrm>
            <a:off x="923828" y="5418822"/>
            <a:ext cx="1083599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Result: </a:t>
            </a:r>
            <a:r>
              <a:rPr lang="en-US" sz="2800" b="1" dirty="0"/>
              <a:t>No need to collect more data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sz="2400" dirty="0"/>
              <a:t>No better scores when increasing the size of training sample more than 60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ED16D1-8857-4966-95D8-DDBA5056B6C6}"/>
              </a:ext>
            </a:extLst>
          </p:cNvPr>
          <p:cNvSpPr/>
          <p:nvPr/>
        </p:nvSpPr>
        <p:spPr>
          <a:xfrm>
            <a:off x="6623714" y="1579874"/>
            <a:ext cx="5081516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/>
          </a:p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2200" dirty="0"/>
              <a:t>70-30 train-test split</a:t>
            </a:r>
          </a:p>
          <a:p>
            <a:endParaRPr lang="en-US" sz="2200" dirty="0"/>
          </a:p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2200" dirty="0"/>
              <a:t>Make a pipeline to</a:t>
            </a:r>
            <a:endParaRPr lang="fa-IR" sz="2200" dirty="0"/>
          </a:p>
          <a:p>
            <a:pPr marL="858838" lvl="2" indent="-342900">
              <a:buFont typeface="Wingdings" panose="05000000000000000000" pitchFamily="2" charset="2"/>
              <a:buChar char="Ø"/>
            </a:pPr>
            <a:r>
              <a:rPr lang="en-US" sz="2000" dirty="0"/>
              <a:t>Impute train and test set with median</a:t>
            </a:r>
          </a:p>
          <a:p>
            <a:pPr marL="858838" lvl="2" indent="-342900">
              <a:buFont typeface="Wingdings" panose="05000000000000000000" pitchFamily="2" charset="2"/>
              <a:buChar char="Ø"/>
            </a:pPr>
            <a:r>
              <a:rPr lang="en-US" sz="2000" dirty="0" err="1"/>
              <a:t>StandardScaler</a:t>
            </a:r>
            <a:r>
              <a:rPr lang="en-US" sz="2000" dirty="0"/>
              <a:t> each feature</a:t>
            </a:r>
            <a:endParaRPr lang="fa-IR" sz="2000" dirty="0"/>
          </a:p>
          <a:p>
            <a:pPr marL="858838" lvl="2" indent="-342900">
              <a:buFont typeface="Wingdings" panose="05000000000000000000" pitchFamily="2" charset="2"/>
              <a:buChar char="Ø"/>
            </a:pPr>
            <a:r>
              <a:rPr lang="en-US" sz="2000" dirty="0"/>
              <a:t>Train simple linear regression model</a:t>
            </a:r>
          </a:p>
          <a:p>
            <a:pPr marL="515938" lvl="2"/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Build learning on the pipe and train set with different fraction size	 </a:t>
            </a:r>
          </a:p>
        </p:txBody>
      </p:sp>
    </p:spTree>
    <p:extLst>
      <p:ext uri="{BB962C8B-B14F-4D97-AF65-F5344CB8AC3E}">
        <p14:creationId xmlns:p14="http://schemas.microsoft.com/office/powerpoint/2010/main" val="1993124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653</Words>
  <Application>Microsoft Office PowerPoint</Application>
  <PresentationFormat>Widescreen</PresentationFormat>
  <Paragraphs>118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Big Mountain Resort</vt:lpstr>
      <vt:lpstr>Problem Identification</vt:lpstr>
      <vt:lpstr>Key Findings</vt:lpstr>
      <vt:lpstr>Best Simple Linear Regression Model</vt:lpstr>
      <vt:lpstr>Best OLS Model Analysis</vt:lpstr>
      <vt:lpstr>Best Random Forest Model</vt:lpstr>
      <vt:lpstr>Best RF Model Analysis</vt:lpstr>
      <vt:lpstr>Summary and Conclusion </vt:lpstr>
      <vt:lpstr>Data Quantity Assessment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Resort</dc:title>
  <dc:creator>Ensieh Bahrami</dc:creator>
  <cp:lastModifiedBy>Ensieh Bahrami</cp:lastModifiedBy>
  <cp:revision>52</cp:revision>
  <dcterms:created xsi:type="dcterms:W3CDTF">2020-11-28T03:22:27Z</dcterms:created>
  <dcterms:modified xsi:type="dcterms:W3CDTF">2020-11-28T21:17:43Z</dcterms:modified>
</cp:coreProperties>
</file>